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Raleway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CF3A6C7-3B48-475D-A257-5FD1B35015C9}">
  <a:tblStyle styleId="{DCF3A6C7-3B48-475D-A257-5FD1B35015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4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Lato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aleway-bold.fntdata"/><Relationship Id="rId14" Type="http://schemas.openxmlformats.org/officeDocument/2006/relationships/slide" Target="slides/slide8.xml"/><Relationship Id="rId36" Type="http://schemas.openxmlformats.org/officeDocument/2006/relationships/font" Target="fonts/Raleway-regular.fntdata"/><Relationship Id="rId17" Type="http://schemas.openxmlformats.org/officeDocument/2006/relationships/slide" Target="slides/slide11.xml"/><Relationship Id="rId39" Type="http://schemas.openxmlformats.org/officeDocument/2006/relationships/font" Target="fonts/Raleway-boldItalic.fntdata"/><Relationship Id="rId16" Type="http://schemas.openxmlformats.org/officeDocument/2006/relationships/slide" Target="slides/slide10.xml"/><Relationship Id="rId38" Type="http://schemas.openxmlformats.org/officeDocument/2006/relationships/font" Target="fonts/Raleway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594c1c64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2594c1c64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245270e7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245270e7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245270e7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2245270e7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2594c1c64d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2594c1c64d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2245270e7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2245270e7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2245270e7a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2245270e7a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2245270e7a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2245270e7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249aabb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2249aabb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2264bf121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2264bf121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224fe6c3d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224fe6c3d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2594c1c64d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2594c1c64d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594c1c64d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594c1c64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2594c1c64d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2594c1c64d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2594c1c64d_0_9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2594c1c64d_0_9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2594c1c64d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2594c1c64d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1b47dfb9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11b47dfb9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2594c1c64d_0_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2594c1c64d_0_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2594c1c64d_0_10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2594c1c64d_0_10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2594c1c64d_0_1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2594c1c64d_0_1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2594c1c64d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2594c1c64d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2603e40f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2603e40f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2594c1c64d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2594c1c64d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594c1c64d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594c1c64d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589d81ba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589d81ba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589d81ba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589d81ba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589d81ba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2589d81ba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245270e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2245270e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245270e7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245270e7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2245270e7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2245270e7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2"/>
          <p:cNvSpPr txBox="1"/>
          <p:nvPr>
            <p:ph idx="2" type="sldNum"/>
          </p:nvPr>
        </p:nvSpPr>
        <p:spPr>
          <a:xfrm>
            <a:off x="8624401" y="48375"/>
            <a:ext cx="425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b="1"/>
            </a:lvl1pPr>
            <a:lvl2pPr lvl="1" rtl="0" algn="ctr">
              <a:buNone/>
              <a:defRPr b="1"/>
            </a:lvl2pPr>
            <a:lvl3pPr lvl="2" rtl="0" algn="ctr">
              <a:buNone/>
              <a:defRPr b="1"/>
            </a:lvl3pPr>
            <a:lvl4pPr lvl="3" rtl="0" algn="ctr">
              <a:buNone/>
              <a:defRPr b="1"/>
            </a:lvl4pPr>
            <a:lvl5pPr lvl="4" rtl="0" algn="ctr">
              <a:buNone/>
              <a:defRPr b="1"/>
            </a:lvl5pPr>
            <a:lvl6pPr lvl="5" rtl="0" algn="ctr">
              <a:buNone/>
              <a:defRPr b="1"/>
            </a:lvl6pPr>
            <a:lvl7pPr lvl="6" rtl="0" algn="ctr">
              <a:buNone/>
              <a:defRPr b="1"/>
            </a:lvl7pPr>
            <a:lvl8pPr lvl="7" rtl="0" algn="ctr">
              <a:buNone/>
              <a:defRPr b="1"/>
            </a:lvl8pPr>
            <a:lvl9pPr lvl="8" rtl="0" algn="ctr">
              <a:buNone/>
              <a:defRPr b="1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6" name="Google Shape;7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8" name="Google Shape;5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5" name="Google Shape;65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25.png"/><Relationship Id="rId5" Type="http://schemas.openxmlformats.org/officeDocument/2006/relationships/image" Target="../media/image3.png"/><Relationship Id="rId6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Relationship Id="rId4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www.soa.org/globalassets/assets/files/research/projects/research-health-care-birth-death-report.pdf" TargetMode="External"/><Relationship Id="rId5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3"/>
          <p:cNvPicPr preferRelativeResize="0"/>
          <p:nvPr/>
        </p:nvPicPr>
        <p:blipFill rotWithShape="1">
          <a:blip r:embed="rId3">
            <a:alphaModFix/>
          </a:blip>
          <a:srcRect b="0" l="803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184200" y="2318750"/>
            <a:ext cx="4422000" cy="20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1A1A1A"/>
                </a:solidFill>
              </a:rPr>
              <a:t>Group A</a:t>
            </a:r>
            <a:endParaRPr b="1" sz="2400">
              <a:solidFill>
                <a:srgbClr val="1A1A1A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t/>
            </a:r>
            <a:endParaRPr>
              <a:solidFill>
                <a:srgbClr val="1A1A1A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PoAn Chen, Zhongwei Wang,</a:t>
            </a:r>
            <a:endParaRPr b="1" sz="200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Yibing Chen</a:t>
            </a:r>
            <a:endParaRPr b="1" sz="200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ct val="55000"/>
              <a:buFont typeface="Arial"/>
              <a:buNone/>
            </a:pPr>
            <a:r>
              <a:t/>
            </a:r>
            <a:endParaRPr b="1" sz="200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D3B45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Predictive Modeling</a:t>
            </a:r>
            <a:endParaRPr b="1" sz="1500">
              <a:solidFill>
                <a:srgbClr val="2D3B45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D3B45"/>
                </a:solidFill>
                <a:latin typeface="Calibri"/>
                <a:ea typeface="Calibri"/>
                <a:cs typeface="Calibri"/>
                <a:sym typeface="Calibri"/>
              </a:rPr>
              <a:t>Professor： </a:t>
            </a:r>
            <a:r>
              <a:rPr b="1" lang="en" sz="1500">
                <a:solidFill>
                  <a:srgbClr val="2D3B45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Lina Xu</a:t>
            </a:r>
            <a:endParaRPr b="1" sz="150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rPr b="1" lang="en" sz="15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04/26/2022</a:t>
            </a:r>
            <a:endParaRPr b="1" sz="150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 txBox="1"/>
          <p:nvPr/>
        </p:nvSpPr>
        <p:spPr>
          <a:xfrm>
            <a:off x="445325" y="523250"/>
            <a:ext cx="807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534550" y="523250"/>
            <a:ext cx="66687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Prediction of Medical </a:t>
            </a:r>
            <a:endParaRPr b="1" sz="34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Insurance Cost</a:t>
            </a:r>
            <a:endParaRPr b="1" sz="34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 txBox="1"/>
          <p:nvPr>
            <p:ph type="title"/>
          </p:nvPr>
        </p:nvSpPr>
        <p:spPr>
          <a:xfrm>
            <a:off x="7276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Data Visualization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22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2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2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22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22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22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2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2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233" name="Google Shape;2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1619650"/>
            <a:ext cx="7688699" cy="3115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/>
          <p:nvPr>
            <p:ph type="title"/>
          </p:nvPr>
        </p:nvSpPr>
        <p:spPr>
          <a:xfrm>
            <a:off x="7276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Data Visualization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3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0" name="Google Shape;240;p23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23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23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23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3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3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23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3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248" name="Google Shape;2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38300"/>
            <a:ext cx="8839201" cy="3378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4"/>
          <p:cNvSpPr txBox="1"/>
          <p:nvPr>
            <p:ph type="title"/>
          </p:nvPr>
        </p:nvSpPr>
        <p:spPr>
          <a:xfrm>
            <a:off x="7294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Fitting Model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4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Select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4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4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4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24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4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4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4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262" name="Google Shape;262;p24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3" name="Google Shape;263;p24"/>
          <p:cNvPicPr preferRelativeResize="0"/>
          <p:nvPr/>
        </p:nvPicPr>
        <p:blipFill rotWithShape="1">
          <a:blip r:embed="rId3">
            <a:alphaModFix/>
          </a:blip>
          <a:srcRect b="0" l="0" r="14258" t="0"/>
          <a:stretch/>
        </p:blipFill>
        <p:spPr>
          <a:xfrm>
            <a:off x="784313" y="1394625"/>
            <a:ext cx="7578975" cy="364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5"/>
          <p:cNvSpPr txBox="1"/>
          <p:nvPr>
            <p:ph type="title"/>
          </p:nvPr>
        </p:nvSpPr>
        <p:spPr>
          <a:xfrm>
            <a:off x="7294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Model Selection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5"/>
          <p:cNvSpPr txBox="1"/>
          <p:nvPr>
            <p:ph idx="1" type="body"/>
          </p:nvPr>
        </p:nvSpPr>
        <p:spPr>
          <a:xfrm>
            <a:off x="767900" y="1394625"/>
            <a:ext cx="70806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Full dataset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0" name="Google Shape;270;p25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Select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5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5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5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25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25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5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5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278" name="Google Shape;278;p25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9" name="Google Shape;27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050" y="2391825"/>
            <a:ext cx="6171882" cy="244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/>
          <p:nvPr>
            <p:ph type="title"/>
          </p:nvPr>
        </p:nvSpPr>
        <p:spPr>
          <a:xfrm>
            <a:off x="7294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Model Selection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6"/>
          <p:cNvSpPr txBox="1"/>
          <p:nvPr>
            <p:ph idx="1" type="body"/>
          </p:nvPr>
        </p:nvSpPr>
        <p:spPr>
          <a:xfrm>
            <a:off x="767900" y="1394625"/>
            <a:ext cx="70806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Train-test splitting methods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6" name="Google Shape;286;p26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Select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26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6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9" name="Google Shape;289;p26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6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6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6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294" name="Google Shape;294;p26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5" name="Google Shape;2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2625" y="2157350"/>
            <a:ext cx="2782831" cy="244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4613" y="2039225"/>
            <a:ext cx="4648174" cy="268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/>
          <p:nvPr>
            <p:ph type="title"/>
          </p:nvPr>
        </p:nvSpPr>
        <p:spPr>
          <a:xfrm>
            <a:off x="7294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Model Selection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7"/>
          <p:cNvSpPr txBox="1"/>
          <p:nvPr>
            <p:ph idx="1" type="body"/>
          </p:nvPr>
        </p:nvSpPr>
        <p:spPr>
          <a:xfrm>
            <a:off x="767900" y="1394625"/>
            <a:ext cx="70806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Cross </a:t>
            </a:r>
            <a:r>
              <a:rPr lang="en"/>
              <a:t>validation</a:t>
            </a:r>
            <a:r>
              <a:rPr lang="en"/>
              <a:t> method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10-fold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27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Select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7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Google Shape;305;p27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27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</a:t>
            </a: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27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7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27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7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311" name="Google Shape;311;p27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2" name="Google Shape;31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4025" y="2102450"/>
            <a:ext cx="3134199" cy="244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9988" y="1971350"/>
            <a:ext cx="4417424" cy="291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8"/>
          <p:cNvSpPr txBox="1"/>
          <p:nvPr>
            <p:ph type="title"/>
          </p:nvPr>
        </p:nvSpPr>
        <p:spPr>
          <a:xfrm>
            <a:off x="7294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Model Selection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8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Select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8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28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8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8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8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8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28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327" name="Google Shape;327;p28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8" name="Google Shape;3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38300"/>
            <a:ext cx="8839197" cy="3399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9"/>
          <p:cNvSpPr txBox="1"/>
          <p:nvPr>
            <p:ph type="title"/>
          </p:nvPr>
        </p:nvSpPr>
        <p:spPr>
          <a:xfrm>
            <a:off x="7294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Ridge &amp; Lasso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29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Select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29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9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7" name="Google Shape;337;p29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8" name="Google Shape;338;p29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9" name="Google Shape;339;p29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" name="Google Shape;340;p29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29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342" name="Google Shape;342;p29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3" name="Google Shape;3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200" y="1446850"/>
            <a:ext cx="3620824" cy="275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8150" y="1443600"/>
            <a:ext cx="3620825" cy="270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2600" y="4279638"/>
            <a:ext cx="2276475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38174" y="4149350"/>
            <a:ext cx="2362200" cy="6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0"/>
          <p:cNvSpPr txBox="1"/>
          <p:nvPr>
            <p:ph type="title"/>
          </p:nvPr>
        </p:nvSpPr>
        <p:spPr>
          <a:xfrm>
            <a:off x="7294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Ridge &amp; Lasso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30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Select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3" name="Google Shape;353;p30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30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30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6" name="Google Shape;356;p30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30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30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9" name="Google Shape;359;p30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360" name="Google Shape;360;p30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1" name="Google Shape;3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47" y="1629050"/>
            <a:ext cx="3661501" cy="266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3725" y="1489556"/>
            <a:ext cx="3792649" cy="2857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1"/>
          <p:cNvSpPr txBox="1"/>
          <p:nvPr>
            <p:ph type="title"/>
          </p:nvPr>
        </p:nvSpPr>
        <p:spPr>
          <a:xfrm>
            <a:off x="711750" y="666775"/>
            <a:ext cx="2865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Decision Tree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8" name="Google Shape;3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025" y="915025"/>
            <a:ext cx="4206225" cy="39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1"/>
          <p:cNvSpPr txBox="1"/>
          <p:nvPr>
            <p:ph idx="1" type="body"/>
          </p:nvPr>
        </p:nvSpPr>
        <p:spPr>
          <a:xfrm>
            <a:off x="711750" y="1566325"/>
            <a:ext cx="3536100" cy="27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Recursive binary splitting process that splits data into a finite set of non-overlapping regions. 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Pro: easy to interpret and display; no probability distribution assumption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Con: vulnerable to overfitting.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test MSE: 0.2464</a:t>
            </a:r>
            <a:endParaRPr/>
          </a:p>
        </p:txBody>
      </p:sp>
      <p:sp>
        <p:nvSpPr>
          <p:cNvPr id="370" name="Google Shape;370;p31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1" name="Google Shape;371;p31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2" name="Google Shape;372;p31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31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4" name="Google Shape;374;p31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5" name="Google Shape;375;p31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6" name="Google Shape;376;p31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7" name="Google Shape;377;p31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8" name="Google Shape;378;p31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624150" y="679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Distribution of Labor</a:t>
            </a:r>
            <a:endParaRPr sz="265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45125" y="1319075"/>
            <a:ext cx="7029900" cy="3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 Overview: Zhongwei Wang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Visualization: Yibing Chen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Best Select: Yibing Chen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Ridge &amp; Lasso: Zhongwei Wang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Tree: Po An Chen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 &amp; Boosting: Po An Chen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Conclusion: Po An Chen&amp;Zhongwei Wang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</a:t>
            </a: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4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4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2"/>
          <p:cNvSpPr txBox="1"/>
          <p:nvPr>
            <p:ph type="title"/>
          </p:nvPr>
        </p:nvSpPr>
        <p:spPr>
          <a:xfrm>
            <a:off x="727650" y="680813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Pruned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Decision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en"/>
              <a:t> </a:t>
            </a:r>
            <a:endParaRPr/>
          </a:p>
        </p:txBody>
      </p:sp>
      <p:sp>
        <p:nvSpPr>
          <p:cNvPr id="384" name="Google Shape;384;p32"/>
          <p:cNvSpPr txBox="1"/>
          <p:nvPr>
            <p:ph idx="1" type="body"/>
          </p:nvPr>
        </p:nvSpPr>
        <p:spPr>
          <a:xfrm>
            <a:off x="727650" y="1706775"/>
            <a:ext cx="3634200" cy="28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Pruning is necessary to reduce the size of a tree and remove less valuable splits. 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Pro: reduces overfitting and can lead to a simpler, more interpretable tree; automatically performs variable selection.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Using Cross Validation to find the best pruned tree, n=11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5" name="Google Shape;3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9025" y="1454850"/>
            <a:ext cx="4507200" cy="2781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6" name="Google Shape;386;p32"/>
          <p:cNvCxnSpPr/>
          <p:nvPr/>
        </p:nvCxnSpPr>
        <p:spPr>
          <a:xfrm flipH="1" rot="10800000">
            <a:off x="5538950" y="3569475"/>
            <a:ext cx="489600" cy="63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7" name="Google Shape;387;p32"/>
          <p:cNvSpPr txBox="1"/>
          <p:nvPr/>
        </p:nvSpPr>
        <p:spPr>
          <a:xfrm>
            <a:off x="5012975" y="4164375"/>
            <a:ext cx="1106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n=11, min mean(CV error)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32"/>
          <p:cNvSpPr/>
          <p:nvPr/>
        </p:nvSpPr>
        <p:spPr>
          <a:xfrm>
            <a:off x="6008050" y="3495150"/>
            <a:ext cx="87000" cy="837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2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32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32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32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32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4" name="Google Shape;394;p32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5" name="Google Shape;395;p32"/>
          <p:cNvSpPr/>
          <p:nvPr/>
        </p:nvSpPr>
        <p:spPr>
          <a:xfrm>
            <a:off x="8605650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p32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32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8" name="Google Shape;398;p32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3"/>
          <p:cNvSpPr txBox="1"/>
          <p:nvPr>
            <p:ph type="title"/>
          </p:nvPr>
        </p:nvSpPr>
        <p:spPr>
          <a:xfrm>
            <a:off x="727650" y="706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Pruned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Decision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Tree</a:t>
            </a:r>
            <a:r>
              <a:rPr lang="en"/>
              <a:t> </a:t>
            </a:r>
            <a:endParaRPr/>
          </a:p>
        </p:txBody>
      </p:sp>
      <p:sp>
        <p:nvSpPr>
          <p:cNvPr id="404" name="Google Shape;404;p33"/>
          <p:cNvSpPr txBox="1"/>
          <p:nvPr>
            <p:ph idx="1" type="body"/>
          </p:nvPr>
        </p:nvSpPr>
        <p:spPr>
          <a:xfrm>
            <a:off x="729450" y="1905525"/>
            <a:ext cx="3634200" cy="28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Using Cross Validation to find the best pruned tree, n=11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test MSE: 0.1890</a:t>
            </a:r>
            <a:endParaRPr/>
          </a:p>
        </p:txBody>
      </p:sp>
      <p:pic>
        <p:nvPicPr>
          <p:cNvPr id="405" name="Google Shape;4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4475" y="1625850"/>
            <a:ext cx="4235800" cy="28178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3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33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8" name="Google Shape;408;p33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33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0" name="Google Shape;410;p33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1" name="Google Shape;411;p33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2" name="Google Shape;412;p33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3" name="Google Shape;413;p33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4" name="Google Shape;414;p33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4"/>
          <p:cNvSpPr txBox="1"/>
          <p:nvPr>
            <p:ph type="title"/>
          </p:nvPr>
        </p:nvSpPr>
        <p:spPr>
          <a:xfrm>
            <a:off x="727650" y="666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Random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Forest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4"/>
          <p:cNvSpPr txBox="1"/>
          <p:nvPr>
            <p:ph idx="1" type="body"/>
          </p:nvPr>
        </p:nvSpPr>
        <p:spPr>
          <a:xfrm>
            <a:off x="769525" y="1527875"/>
            <a:ext cx="35826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 Combines the results of a set of decision trees fitted to a different bootstrapped sample of the training data, then using the average to make a final prediction.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Pro: reduces overfitting and variance of the base tree, leading to higher prediction accuracy.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Con: loses the interpretability of decision trees and is computationally intensive.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Randomly select 3 parameter and build 4500 trees -&gt; </a:t>
            </a:r>
            <a:r>
              <a:rPr lang="en"/>
              <a:t>minimum</a:t>
            </a:r>
            <a:r>
              <a:rPr lang="en"/>
              <a:t> MSE</a:t>
            </a:r>
            <a:endParaRPr/>
          </a:p>
        </p:txBody>
      </p:sp>
      <p:pic>
        <p:nvPicPr>
          <p:cNvPr id="421" name="Google Shape;42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9525" y="1527885"/>
            <a:ext cx="4419601" cy="27275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2" name="Google Shape;422;p34"/>
          <p:cNvCxnSpPr/>
          <p:nvPr/>
        </p:nvCxnSpPr>
        <p:spPr>
          <a:xfrm flipH="1" rot="10800000">
            <a:off x="7131325" y="3951775"/>
            <a:ext cx="402900" cy="54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3" name="Google Shape;423;p34"/>
          <p:cNvSpPr txBox="1"/>
          <p:nvPr/>
        </p:nvSpPr>
        <p:spPr>
          <a:xfrm>
            <a:off x="5832750" y="4486850"/>
            <a:ext cx="132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p=3, min(MSE)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4" name="Google Shape;424;p34"/>
          <p:cNvSpPr/>
          <p:nvPr/>
        </p:nvSpPr>
        <p:spPr>
          <a:xfrm>
            <a:off x="7528475" y="3845125"/>
            <a:ext cx="43200" cy="40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4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6" name="Google Shape;426;p34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34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34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9" name="Google Shape;429;p34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0" name="Google Shape;430;p34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1" name="Google Shape;431;p34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34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3" name="Google Shape;433;p34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cxnSp>
        <p:nvCxnSpPr>
          <p:cNvPr id="434" name="Google Shape;434;p34"/>
          <p:cNvCxnSpPr/>
          <p:nvPr/>
        </p:nvCxnSpPr>
        <p:spPr>
          <a:xfrm flipH="1">
            <a:off x="7876100" y="1660850"/>
            <a:ext cx="422700" cy="22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5" name="Google Shape;435;p34"/>
          <p:cNvSpPr txBox="1"/>
          <p:nvPr/>
        </p:nvSpPr>
        <p:spPr>
          <a:xfrm>
            <a:off x="8039225" y="1295525"/>
            <a:ext cx="81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Bagging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5"/>
          <p:cNvSpPr txBox="1"/>
          <p:nvPr>
            <p:ph type="title"/>
          </p:nvPr>
        </p:nvSpPr>
        <p:spPr>
          <a:xfrm>
            <a:off x="727650" y="67119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Random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Forest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5"/>
          <p:cNvSpPr txBox="1"/>
          <p:nvPr>
            <p:ph idx="1" type="body"/>
          </p:nvPr>
        </p:nvSpPr>
        <p:spPr>
          <a:xfrm>
            <a:off x="761600" y="1652513"/>
            <a:ext cx="29523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 Variable importance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 smoker, age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 The result is same as the best selection in the linear regression model with p=2.</a:t>
            </a:r>
            <a:endParaRPr/>
          </a:p>
        </p:txBody>
      </p:sp>
      <p:sp>
        <p:nvSpPr>
          <p:cNvPr id="442" name="Google Shape;442;p35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3" name="Google Shape;443;p35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35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5" name="Google Shape;445;p35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35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7" name="Google Shape;447;p35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8" name="Google Shape;448;p35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9" name="Google Shape;449;p35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0" name="Google Shape;450;p35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451" name="Google Shape;45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6950" y="1536525"/>
            <a:ext cx="5226099" cy="3228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6"/>
          <p:cNvSpPr txBox="1"/>
          <p:nvPr>
            <p:ph type="title"/>
          </p:nvPr>
        </p:nvSpPr>
        <p:spPr>
          <a:xfrm>
            <a:off x="727650" y="67159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Gradient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Boost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Trees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6"/>
          <p:cNvSpPr txBox="1"/>
          <p:nvPr>
            <p:ph idx="1" type="body"/>
          </p:nvPr>
        </p:nvSpPr>
        <p:spPr>
          <a:xfrm>
            <a:off x="727650" y="1638650"/>
            <a:ext cx="35826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</a:t>
            </a:r>
            <a:r>
              <a:rPr lang="en"/>
              <a:t>The boosting approach learns slowly controlled by shrinkage parameter </a:t>
            </a:r>
            <a:r>
              <a:rPr lang="en">
                <a:solidFill>
                  <a:srgbClr val="434343"/>
                </a:solidFill>
              </a:rPr>
              <a:t>𝜆.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Given the current model, boosting fit a decision tree to the residuals from the model. 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Lamda=0.01 has the smallest test MSE in each Depth.</a:t>
            </a:r>
            <a:endParaRPr/>
          </a:p>
        </p:txBody>
      </p:sp>
      <p:sp>
        <p:nvSpPr>
          <p:cNvPr id="458" name="Google Shape;458;p36"/>
          <p:cNvSpPr txBox="1"/>
          <p:nvPr/>
        </p:nvSpPr>
        <p:spPr>
          <a:xfrm>
            <a:off x="5832750" y="4486850"/>
            <a:ext cx="132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9" name="Google Shape;45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9525" y="1638650"/>
            <a:ext cx="4510251" cy="2783475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36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1" name="Google Shape;461;p36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2" name="Google Shape;462;p36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3" name="Google Shape;463;p36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4" name="Google Shape;464;p36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5" name="Google Shape;465;p36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6" name="Google Shape;466;p36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7" name="Google Shape;467;p36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8" name="Google Shape;468;p36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7"/>
          <p:cNvSpPr txBox="1"/>
          <p:nvPr>
            <p:ph type="title"/>
          </p:nvPr>
        </p:nvSpPr>
        <p:spPr>
          <a:xfrm>
            <a:off x="727650" y="673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Gradient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Boost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Trees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7"/>
          <p:cNvSpPr txBox="1"/>
          <p:nvPr>
            <p:ph idx="1" type="body"/>
          </p:nvPr>
        </p:nvSpPr>
        <p:spPr>
          <a:xfrm>
            <a:off x="777475" y="1890050"/>
            <a:ext cx="35826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Lambda: Around 0.0012, the test MSE has the minimum.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7"/>
          <p:cNvSpPr txBox="1"/>
          <p:nvPr/>
        </p:nvSpPr>
        <p:spPr>
          <a:xfrm>
            <a:off x="5832750" y="4486850"/>
            <a:ext cx="132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6" name="Google Shape;4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8000" y="1439825"/>
            <a:ext cx="4741375" cy="29260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7" name="Google Shape;477;p37"/>
          <p:cNvCxnSpPr/>
          <p:nvPr/>
        </p:nvCxnSpPr>
        <p:spPr>
          <a:xfrm flipH="1" rot="10800000">
            <a:off x="3626675" y="3969250"/>
            <a:ext cx="1178100" cy="54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8" name="Google Shape;478;p37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9" name="Google Shape;479;p37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37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1" name="Google Shape;481;p37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2" name="Google Shape;482;p37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3" name="Google Shape;483;p37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4" name="Google Shape;484;p37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5" name="Google Shape;485;p37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6" name="Google Shape;486;p37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8"/>
          <p:cNvSpPr txBox="1"/>
          <p:nvPr>
            <p:ph type="title"/>
          </p:nvPr>
        </p:nvSpPr>
        <p:spPr>
          <a:xfrm>
            <a:off x="745350" y="648025"/>
            <a:ext cx="5073900" cy="14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Model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Comparison &amp;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Observations</a:t>
            </a:r>
            <a:endParaRPr/>
          </a:p>
        </p:txBody>
      </p:sp>
      <p:pic>
        <p:nvPicPr>
          <p:cNvPr id="492" name="Google Shape;4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575" y="2203325"/>
            <a:ext cx="7895650" cy="244705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38"/>
          <p:cNvSpPr/>
          <p:nvPr/>
        </p:nvSpPr>
        <p:spPr>
          <a:xfrm>
            <a:off x="682575" y="3925050"/>
            <a:ext cx="1887300" cy="246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8"/>
          <p:cNvSpPr/>
          <p:nvPr/>
        </p:nvSpPr>
        <p:spPr>
          <a:xfrm>
            <a:off x="2569875" y="4171650"/>
            <a:ext cx="1815300" cy="246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38"/>
          <p:cNvSpPr/>
          <p:nvPr/>
        </p:nvSpPr>
        <p:spPr>
          <a:xfrm>
            <a:off x="4385175" y="4171650"/>
            <a:ext cx="1671600" cy="246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8"/>
          <p:cNvSpPr/>
          <p:nvPr/>
        </p:nvSpPr>
        <p:spPr>
          <a:xfrm>
            <a:off x="6056775" y="2970675"/>
            <a:ext cx="2521500" cy="246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8"/>
          <p:cNvSpPr/>
          <p:nvPr/>
        </p:nvSpPr>
        <p:spPr>
          <a:xfrm>
            <a:off x="682575" y="3217275"/>
            <a:ext cx="1851300" cy="2466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38"/>
          <p:cNvSpPr/>
          <p:nvPr/>
        </p:nvSpPr>
        <p:spPr>
          <a:xfrm>
            <a:off x="2533875" y="2970675"/>
            <a:ext cx="1851300" cy="2466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38"/>
          <p:cNvSpPr txBox="1"/>
          <p:nvPr>
            <p:ph idx="1" type="body"/>
          </p:nvPr>
        </p:nvSpPr>
        <p:spPr>
          <a:xfrm>
            <a:off x="745350" y="1434150"/>
            <a:ext cx="3582600" cy="26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Accuracy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Interpret ability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38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2" name="Google Shape;502;p38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3" name="Google Shape;503;p38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4" name="Google Shape;504;p38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5" name="Google Shape;505;p38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6" name="Google Shape;506;p38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7" name="Google Shape;507;p38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8" name="Google Shape;508;p38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1075" y="562169"/>
            <a:ext cx="5692601" cy="4551081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39"/>
          <p:cNvSpPr txBox="1"/>
          <p:nvPr>
            <p:ph type="title"/>
          </p:nvPr>
        </p:nvSpPr>
        <p:spPr>
          <a:xfrm>
            <a:off x="727650" y="674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Final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Model</a:t>
            </a:r>
            <a:endParaRPr/>
          </a:p>
        </p:txBody>
      </p:sp>
      <p:sp>
        <p:nvSpPr>
          <p:cNvPr id="515" name="Google Shape;515;p39"/>
          <p:cNvSpPr txBox="1"/>
          <p:nvPr>
            <p:ph idx="1" type="body"/>
          </p:nvPr>
        </p:nvSpPr>
        <p:spPr>
          <a:xfrm>
            <a:off x="777350" y="1960975"/>
            <a:ext cx="3720000" cy="27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9"/>
          <p:cNvSpPr txBox="1"/>
          <p:nvPr>
            <p:ph idx="1" type="body"/>
          </p:nvPr>
        </p:nvSpPr>
        <p:spPr>
          <a:xfrm>
            <a:off x="679575" y="1853850"/>
            <a:ext cx="3088800" cy="27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</a:t>
            </a:r>
            <a:r>
              <a:rPr lang="en"/>
              <a:t>Interpret ability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Pruned tree with 6 branches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Test MSE=0.2030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Question: 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Man, smoker, age 37, children 0 , BMI 32, Northeast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9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8" name="Google Shape;518;p39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9" name="Google Shape;519;p39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0" name="Google Shape;520;p39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1" name="Google Shape;521;p39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2" name="Google Shape;522;p39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3" name="Google Shape;523;p39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4" name="Google Shape;524;p39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5" name="Google Shape;525;p39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526" name="Google Shape;526;p39"/>
          <p:cNvSpPr txBox="1"/>
          <p:nvPr/>
        </p:nvSpPr>
        <p:spPr>
          <a:xfrm>
            <a:off x="6486000" y="1246500"/>
            <a:ext cx="425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7" name="Google Shape;527;p39"/>
          <p:cNvSpPr/>
          <p:nvPr/>
        </p:nvSpPr>
        <p:spPr>
          <a:xfrm>
            <a:off x="5731550" y="1345150"/>
            <a:ext cx="1093800" cy="22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Smoker: n</a:t>
            </a:r>
            <a:r>
              <a:rPr b="1" lang="en" sz="1000">
                <a:latin typeface="Lato"/>
                <a:ea typeface="Lato"/>
                <a:cs typeface="Lato"/>
                <a:sym typeface="Lato"/>
              </a:rPr>
              <a:t>o</a:t>
            </a:r>
            <a:endParaRPr sz="13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7132" y="1629700"/>
            <a:ext cx="3880143" cy="3102075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40"/>
          <p:cNvSpPr txBox="1"/>
          <p:nvPr>
            <p:ph type="title"/>
          </p:nvPr>
        </p:nvSpPr>
        <p:spPr>
          <a:xfrm>
            <a:off x="727650" y="671204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6666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Final</a:t>
            </a:r>
            <a:r>
              <a:rPr lang="en"/>
              <a:t>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Model</a:t>
            </a:r>
            <a:endParaRPr/>
          </a:p>
        </p:txBody>
      </p:sp>
      <p:sp>
        <p:nvSpPr>
          <p:cNvPr id="534" name="Google Shape;534;p40"/>
          <p:cNvSpPr txBox="1"/>
          <p:nvPr>
            <p:ph idx="1" type="body"/>
          </p:nvPr>
        </p:nvSpPr>
        <p:spPr>
          <a:xfrm>
            <a:off x="777350" y="1960975"/>
            <a:ext cx="3720000" cy="27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0"/>
          <p:cNvSpPr txBox="1"/>
          <p:nvPr>
            <p:ph idx="1" type="body"/>
          </p:nvPr>
        </p:nvSpPr>
        <p:spPr>
          <a:xfrm>
            <a:off x="679575" y="1629700"/>
            <a:ext cx="5179500" cy="27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 &amp; Sex: Significantly affects premiums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term: Different rates for each age and gender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term: In same level of age, premium are the same regardless of sex 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BMI: May affect the underwriting results of long-term insurance, and may result in more premium or decline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Smoker: Usually affects premiums, but does not result in a decline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Children: Not that significant as other factors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Region: The partition is too broad, the difference is decreased</a:t>
            </a:r>
            <a:endParaRPr/>
          </a:p>
        </p:txBody>
      </p:sp>
      <p:sp>
        <p:nvSpPr>
          <p:cNvPr id="536" name="Google Shape;536;p40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40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8" name="Google Shape;538;p40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9" name="Google Shape;539;p40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0" name="Google Shape;540;p40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1" name="Google Shape;541;p40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2" name="Google Shape;542;p40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3" name="Google Shape;543;p40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4" name="Google Shape;544;p40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545" name="Google Shape;545;p40"/>
          <p:cNvSpPr/>
          <p:nvPr/>
        </p:nvSpPr>
        <p:spPr>
          <a:xfrm>
            <a:off x="7141250" y="1709200"/>
            <a:ext cx="1093800" cy="22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Lato"/>
                <a:ea typeface="Lato"/>
                <a:cs typeface="Lato"/>
                <a:sym typeface="Lato"/>
              </a:rPr>
              <a:t>Smoker: no</a:t>
            </a:r>
            <a:endParaRPr sz="13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1"/>
          <p:cNvSpPr txBox="1"/>
          <p:nvPr/>
        </p:nvSpPr>
        <p:spPr>
          <a:xfrm>
            <a:off x="3089950" y="785925"/>
            <a:ext cx="3881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4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Thank you !</a:t>
            </a:r>
            <a:endParaRPr b="1" sz="364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51" name="Google Shape;5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700" y="1840900"/>
            <a:ext cx="4198638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41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3" name="Google Shape;553;p41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4" name="Google Shape;554;p41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5" name="Google Shape;555;p41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6" name="Google Shape;556;p41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7" name="Google Shape;557;p41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8" name="Google Shape;558;p41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9" name="Google Shape;559;p41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0" name="Google Shape;560;p41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>
            <p:ph type="title"/>
          </p:nvPr>
        </p:nvSpPr>
        <p:spPr>
          <a:xfrm>
            <a:off x="7276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Data Overview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1" name="Google Shape;111;p15"/>
          <p:cNvGraphicFramePr/>
          <p:nvPr/>
        </p:nvGraphicFramePr>
        <p:xfrm>
          <a:off x="1633275" y="171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{DCF3A6C7-3B48-475D-A257-5FD1B35015C9}</a:tableStyleId>
              </a:tblPr>
              <a:tblGrid>
                <a:gridCol w="1684175"/>
                <a:gridCol w="4900775"/>
              </a:tblGrid>
              <a:tr h="52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Charges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76A5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How much health insurance premiums cost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solidFill>
                      <a:srgbClr val="76A5AF"/>
                    </a:solidFill>
                  </a:tcPr>
                </a:tc>
              </a:tr>
              <a:tr h="33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Age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Age of primary beneficiary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33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Sex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Insurance contractor gender, female, male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33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BMI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Body mass index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313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Smoker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Smoking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341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Children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Number of children covered by health insurance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52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Region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beneficiary’s residential area in the U.S, northeast, southeast, southwest, northwest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112" name="Google Shape;112;p15"/>
          <p:cNvSpPr txBox="1"/>
          <p:nvPr/>
        </p:nvSpPr>
        <p:spPr>
          <a:xfrm>
            <a:off x="526275" y="1717875"/>
            <a:ext cx="74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Target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344925" y="2864250"/>
            <a:ext cx="11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Predictors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5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15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5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5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15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5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15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5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15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type="title"/>
          </p:nvPr>
        </p:nvSpPr>
        <p:spPr>
          <a:xfrm>
            <a:off x="7276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Data Overview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6"/>
          <p:cNvSpPr txBox="1"/>
          <p:nvPr/>
        </p:nvSpPr>
        <p:spPr>
          <a:xfrm>
            <a:off x="460375" y="1469009"/>
            <a:ext cx="3554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Age&amp;Sex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Medicare cost increases with age with some exceptions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Relatively high and gradually decrease from 2 to 5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Male: Declines between 15 to 25 years old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Female: Stable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between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30- to 40 years old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6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16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6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" name="Google Shape;132;p16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16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16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16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6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138" name="Google Shape;13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1500" y="579900"/>
            <a:ext cx="3807325" cy="2291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 txBox="1"/>
          <p:nvPr/>
        </p:nvSpPr>
        <p:spPr>
          <a:xfrm>
            <a:off x="367025" y="4079575"/>
            <a:ext cx="3978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https://www.soa.org/globalassets/assets/files/research/projects/research-health-care-birth-death-report.pdf</a:t>
            </a:r>
            <a:endParaRPr/>
          </a:p>
        </p:txBody>
      </p:sp>
      <p:pic>
        <p:nvPicPr>
          <p:cNvPr id="140" name="Google Shape;14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8925" y="3008975"/>
            <a:ext cx="3874525" cy="195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/>
          <p:nvPr>
            <p:ph type="title"/>
          </p:nvPr>
        </p:nvSpPr>
        <p:spPr>
          <a:xfrm>
            <a:off x="7276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Data Overview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7"/>
          <p:cNvSpPr txBox="1"/>
          <p:nvPr/>
        </p:nvSpPr>
        <p:spPr>
          <a:xfrm>
            <a:off x="380875" y="1959309"/>
            <a:ext cx="3554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BMI(Body mass index)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eight divided by height squared (kg/m^2)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Normal range: 18.5 - 24.9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Too high or too low will lead to an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increase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in medicare expense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7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7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17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7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7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7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sp>
        <p:nvSpPr>
          <p:cNvPr id="156" name="Google Shape;156;p17"/>
          <p:cNvSpPr txBox="1"/>
          <p:nvPr/>
        </p:nvSpPr>
        <p:spPr>
          <a:xfrm>
            <a:off x="4709250" y="4119325"/>
            <a:ext cx="397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https://en.wikipedia.org/wiki/Body_mass_index</a:t>
            </a:r>
            <a:endParaRPr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3575" y="1134213"/>
            <a:ext cx="3855627" cy="27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7276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Data Overview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460375" y="1469000"/>
            <a:ext cx="78948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Medicare expense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Smoker: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Smoker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&gt; Non-Smoker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Number of children: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More children usually result in more Medicare cost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Region: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Regional differences may lead to differences in medical spending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18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18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8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18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18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7276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Summary of </a:t>
            </a: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Data 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9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9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9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187" name="Google Shape;1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613" y="1394625"/>
            <a:ext cx="8318786" cy="36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/>
          <p:nvPr>
            <p:ph type="title"/>
          </p:nvPr>
        </p:nvSpPr>
        <p:spPr>
          <a:xfrm>
            <a:off x="7276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Data Visualization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0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4" name="Google Shape;194;p20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0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0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0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202" name="Google Shape;2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38300"/>
            <a:ext cx="4306176" cy="279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0976" y="1338300"/>
            <a:ext cx="4380623" cy="29381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/>
          <p:nvPr>
            <p:ph type="title"/>
          </p:nvPr>
        </p:nvSpPr>
        <p:spPr>
          <a:xfrm>
            <a:off x="727650" y="65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2400">
                <a:solidFill>
                  <a:srgbClr val="1A9988"/>
                </a:solidFill>
                <a:latin typeface="Calibri"/>
                <a:ea typeface="Calibri"/>
                <a:cs typeface="Calibri"/>
                <a:sym typeface="Calibri"/>
              </a:rPr>
              <a:t>Data Visualization</a:t>
            </a:r>
            <a:endParaRPr sz="2400">
              <a:solidFill>
                <a:srgbClr val="1A99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1"/>
          <p:cNvSpPr/>
          <p:nvPr/>
        </p:nvSpPr>
        <p:spPr>
          <a:xfrm>
            <a:off x="3302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Project Introduction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1"/>
          <p:cNvSpPr/>
          <p:nvPr/>
        </p:nvSpPr>
        <p:spPr>
          <a:xfrm>
            <a:off x="12482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Data  Overview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4893713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Decision Tree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3678538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Ridge &amp; Lasso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1"/>
          <p:cNvSpPr/>
          <p:nvPr/>
        </p:nvSpPr>
        <p:spPr>
          <a:xfrm>
            <a:off x="6108900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Random Forest  &amp; Boosting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24633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Best Select</a:t>
            </a:r>
            <a:endParaRPr b="1" sz="8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7324075" y="48375"/>
            <a:ext cx="11796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5600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1100">
              <a:solidFill>
                <a:srgbClr val="EB56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1"/>
          <p:cNvSpPr/>
          <p:nvPr/>
        </p:nvSpPr>
        <p:spPr>
          <a:xfrm>
            <a:off x="8568825" y="48375"/>
            <a:ext cx="462900" cy="3936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1A1A1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1"/>
          <p:cNvSpPr txBox="1"/>
          <p:nvPr>
            <p:ph idx="12" type="sldNum"/>
          </p:nvPr>
        </p:nvSpPr>
        <p:spPr>
          <a:xfrm>
            <a:off x="8587575" y="79575"/>
            <a:ext cx="4254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  <p:pic>
        <p:nvPicPr>
          <p:cNvPr id="218" name="Google Shape;2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113" y="1531750"/>
            <a:ext cx="8833774" cy="282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